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0" r:id="rId2"/>
    <p:sldId id="273" r:id="rId3"/>
    <p:sldId id="282" r:id="rId4"/>
    <p:sldId id="285" r:id="rId5"/>
    <p:sldId id="283" r:id="rId6"/>
    <p:sldId id="281" r:id="rId7"/>
    <p:sldId id="278" r:id="rId8"/>
    <p:sldId id="274" r:id="rId9"/>
    <p:sldId id="286" r:id="rId10"/>
    <p:sldId id="269" r:id="rId11"/>
    <p:sldId id="287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5pPr>
    <a:lvl6pPr marL="22860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6pPr>
    <a:lvl7pPr marL="27432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7pPr>
    <a:lvl8pPr marL="32004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8pPr>
    <a:lvl9pPr marL="3657600" algn="l" defTabSz="914400" rtl="0" eaLnBrk="1" latinLnBrk="0" hangingPunct="1">
      <a:defRPr sz="3200" i="1" kern="1200">
        <a:solidFill>
          <a:schemeClr val="tx1"/>
        </a:solidFill>
        <a:latin typeface="Humanst521 Lt BT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F0E3DC"/>
    <a:srgbClr val="000066"/>
    <a:srgbClr val="003366"/>
    <a:srgbClr val="336699"/>
    <a:srgbClr val="3366CC"/>
    <a:srgbClr val="009900"/>
    <a:srgbClr val="6666FF"/>
    <a:srgbClr val="FFCCFF"/>
    <a:srgbClr val="005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64859" autoAdjust="0"/>
  </p:normalViewPr>
  <p:slideViewPr>
    <p:cSldViewPr>
      <p:cViewPr varScale="1">
        <p:scale>
          <a:sx n="87" d="100"/>
          <a:sy n="87" d="100"/>
        </p:scale>
        <p:origin x="21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89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F2A69F2A-7103-4A26-996E-DC57B94E00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93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D8C9B1A4-2623-4804-A5A0-E5B62CCC7A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23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861789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2000" b="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Present barriers that stand in the way of implementing PHC in your country</a:t>
            </a:r>
            <a:endParaRPr lang="en-NZ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615113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Summary of what works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well and does not work well 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from which 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other countries may </a:t>
            </a:r>
            <a:r>
              <a:rPr lang="en-NZ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learn</a:t>
            </a:r>
            <a:endParaRPr lang="en-NZ" sz="2000" dirty="0" smtClean="0"/>
          </a:p>
        </p:txBody>
      </p:sp>
    </p:spTree>
    <p:extLst>
      <p:ext uri="{BB962C8B-B14F-4D97-AF65-F5344CB8AC3E}">
        <p14:creationId xmlns:p14="http://schemas.microsoft.com/office/powerpoint/2010/main" val="572904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dirty="0" smtClean="0"/>
              <a:t>Basic demographics:</a:t>
            </a:r>
          </a:p>
          <a:p>
            <a:r>
              <a:rPr lang="en-NZ" dirty="0" smtClean="0"/>
              <a:t>Population</a:t>
            </a:r>
          </a:p>
          <a:p>
            <a:r>
              <a:rPr lang="en-NZ" dirty="0" smtClean="0"/>
              <a:t>Distribution</a:t>
            </a:r>
            <a:r>
              <a:rPr lang="en-NZ" baseline="0" dirty="0" smtClean="0"/>
              <a:t> (</a:t>
            </a:r>
            <a:r>
              <a:rPr lang="en-NZ" baseline="0" dirty="0" err="1" smtClean="0"/>
              <a:t>eg</a:t>
            </a:r>
            <a:r>
              <a:rPr lang="en-NZ" baseline="0" dirty="0" smtClean="0"/>
              <a:t> urban / rural / remote)</a:t>
            </a:r>
          </a:p>
          <a:p>
            <a:r>
              <a:rPr lang="en-NZ" baseline="0" dirty="0" smtClean="0"/>
              <a:t>Socioeconomic breakdown</a:t>
            </a:r>
          </a:p>
          <a:p>
            <a:r>
              <a:rPr lang="en-NZ" baseline="0" dirty="0" smtClean="0"/>
              <a:t>Ethnic groups</a:t>
            </a:r>
          </a:p>
          <a:p>
            <a:r>
              <a:rPr lang="en-NZ" baseline="0" dirty="0" smtClean="0"/>
              <a:t>Other relevant characteristics </a:t>
            </a:r>
            <a:r>
              <a:rPr lang="en-NZ" baseline="0" dirty="0" err="1" smtClean="0"/>
              <a:t>eg</a:t>
            </a:r>
            <a:r>
              <a:rPr lang="en-NZ" baseline="0" dirty="0" smtClean="0"/>
              <a:t> religions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579534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ndara" pitchFamily="34" charset="0"/>
              </a:rPr>
              <a:t>Which</a:t>
            </a:r>
            <a:r>
              <a:rPr lang="en-US" sz="1800" baseline="0" dirty="0" smtClean="0">
                <a:solidFill>
                  <a:schemeClr val="accent2"/>
                </a:solidFill>
                <a:latin typeface="Candara" pitchFamily="34" charset="0"/>
              </a:rPr>
              <a:t> disciplines constitute PHC (family physicians, nurses, midwifes, allied health professionals)</a:t>
            </a:r>
            <a:endParaRPr lang="en-NZ" sz="180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Availability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PHC disciplines and distribution in the country</a:t>
            </a:r>
            <a:endParaRPr lang="en-US" sz="1800" dirty="0" smtClean="0">
              <a:solidFill>
                <a:schemeClr val="accent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96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What training programmes are there?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</a:t>
            </a:r>
            <a:r>
              <a:rPr lang="en-NZ" sz="1800" baseline="0" dirty="0" err="1" smtClean="0">
                <a:solidFill>
                  <a:schemeClr val="accent2"/>
                </a:solidFill>
                <a:latin typeface="Candara" pitchFamily="34" charset="0"/>
              </a:rPr>
              <a:t>Eg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family medicine, midwives, nurses, pharmacy </a:t>
            </a:r>
            <a:r>
              <a:rPr lang="en-NZ" sz="1800" baseline="0" dirty="0" err="1" smtClean="0">
                <a:solidFill>
                  <a:schemeClr val="accent2"/>
                </a:solidFill>
                <a:latin typeface="Candara" pitchFamily="34" charset="0"/>
              </a:rPr>
              <a:t>etc</a:t>
            </a:r>
            <a:endParaRPr lang="en-NZ" sz="1800" baseline="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Is it obligatory?</a:t>
            </a:r>
            <a:r>
              <a:rPr lang="en-NZ" sz="18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Can other specialties or not-specialty trained professionals practice independently in PHC (y/n)?</a:t>
            </a:r>
            <a:endParaRPr lang="en-NZ" sz="1800" baseline="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What government regulation is there?</a:t>
            </a: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Any reaccreditation / maintenance of professional standards requirements?</a:t>
            </a:r>
          </a:p>
        </p:txBody>
      </p:sp>
    </p:spTree>
    <p:extLst>
      <p:ext uri="{BB962C8B-B14F-4D97-AF65-F5344CB8AC3E}">
        <p14:creationId xmlns:p14="http://schemas.microsoft.com/office/powerpoint/2010/main" val="2564622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latin typeface="Candara" panose="020E0502030303020204" pitchFamily="34" charset="0"/>
              </a:rPr>
              <a:t>Is PC the gatekeeper? </a:t>
            </a: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en-NZ" sz="1800" dirty="0" smtClean="0">
                <a:latin typeface="Candara" panose="020E0502030303020204" pitchFamily="34" charset="0"/>
              </a:rPr>
              <a:t>Do any other specialties work in community with direct /open patient access? (y/n)?</a:t>
            </a:r>
          </a:p>
        </p:txBody>
      </p:sp>
    </p:spTree>
    <p:extLst>
      <p:ext uri="{BB962C8B-B14F-4D97-AF65-F5344CB8AC3E}">
        <p14:creationId xmlns:p14="http://schemas.microsoft.com/office/powerpoint/2010/main" val="519721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900" i="0" dirty="0" smtClean="0">
                <a:latin typeface="Candara" pitchFamily="34" charset="0"/>
              </a:rPr>
              <a:t>Relation primary health care and other community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9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Involvement of PC professionals in </a:t>
            </a:r>
            <a:r>
              <a:rPr lang="en-NZ" sz="9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intersectorial</a:t>
            </a:r>
            <a:r>
              <a:rPr lang="en-NZ" sz="9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actions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100" i="0" dirty="0" smtClean="0">
                <a:solidFill>
                  <a:schemeClr val="accent2"/>
                </a:solidFill>
                <a:latin typeface="Candara" pitchFamily="34" charset="0"/>
              </a:rPr>
              <a:t>Is there collaboration of primary health care professionals with other community services (social welfare)?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100" i="0" dirty="0" smtClean="0">
                <a:solidFill>
                  <a:schemeClr val="accent2"/>
                </a:solidFill>
                <a:latin typeface="Candara" pitchFamily="34" charset="0"/>
              </a:rPr>
              <a:t>To what extent is this</a:t>
            </a:r>
            <a:r>
              <a:rPr lang="en-NZ" sz="1100" i="0" baseline="0" dirty="0" smtClean="0">
                <a:solidFill>
                  <a:schemeClr val="accent2"/>
                </a:solidFill>
                <a:latin typeface="Candara" pitchFamily="34" charset="0"/>
              </a:rPr>
              <a:t> s</a:t>
            </a:r>
            <a:r>
              <a:rPr lang="en-NZ" sz="1100" i="0" dirty="0" smtClean="0">
                <a:solidFill>
                  <a:schemeClr val="accent2"/>
                </a:solidFill>
                <a:latin typeface="Candara" pitchFamily="34" charset="0"/>
              </a:rPr>
              <a:t>tructured or ad hoc?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100" i="0" dirty="0" smtClean="0">
                <a:solidFill>
                  <a:schemeClr val="accent2"/>
                </a:solidFill>
                <a:latin typeface="Candara" pitchFamily="34" charset="0"/>
              </a:rPr>
              <a:t>Are</a:t>
            </a:r>
            <a:r>
              <a:rPr lang="en-NZ" sz="1100" i="0" baseline="0" dirty="0" smtClean="0">
                <a:solidFill>
                  <a:schemeClr val="accent2"/>
                </a:solidFill>
                <a:latin typeface="Candara" pitchFamily="34" charset="0"/>
              </a:rPr>
              <a:t> there contacts with </a:t>
            </a:r>
            <a:r>
              <a:rPr lang="en-NZ" sz="1100" i="0" dirty="0" smtClean="0">
                <a:solidFill>
                  <a:schemeClr val="accent2"/>
                </a:solidFill>
                <a:latin typeface="Candara" pitchFamily="34" charset="0"/>
              </a:rPr>
              <a:t>community leaders/patient representatives?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100" i="0" dirty="0" smtClean="0">
                <a:solidFill>
                  <a:schemeClr val="accent2"/>
                </a:solidFill>
                <a:latin typeface="Candara" pitchFamily="34" charset="0"/>
              </a:rPr>
              <a:t>If so, do</a:t>
            </a:r>
            <a:r>
              <a:rPr lang="en-NZ" sz="1100" i="0" baseline="0" dirty="0" smtClean="0">
                <a:solidFill>
                  <a:schemeClr val="accent2"/>
                </a:solidFill>
                <a:latin typeface="Candara" pitchFamily="34" charset="0"/>
              </a:rPr>
              <a:t> they have a f</a:t>
            </a:r>
            <a:r>
              <a:rPr lang="en-NZ" sz="1100" i="0" dirty="0" smtClean="0">
                <a:solidFill>
                  <a:schemeClr val="accent2"/>
                </a:solidFill>
                <a:latin typeface="Candara" pitchFamily="34" charset="0"/>
              </a:rPr>
              <a:t>ormal role  or is it ad hoc/informal?</a:t>
            </a:r>
          </a:p>
          <a:p>
            <a:pPr>
              <a:spcBef>
                <a:spcPts val="0"/>
              </a:spcBef>
            </a:pPr>
            <a:endParaRPr lang="en-NZ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>
              <a:spcBef>
                <a:spcPts val="0"/>
              </a:spcBef>
            </a:pPr>
            <a:endParaRPr lang="en-NZ" sz="16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369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Ways in which community based primary healthcare teams are a support or impediment to respond pro-actively to health needs in communities: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Are PC disciplines employed/paid by same funder/organisation or by different sources?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Are PC disciplines paid in the same way for the care they provide (capitation; item for service)?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 their care for patients accessible in the same way, or do patients encounter different (financial) barriers?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Do all PC disciplines share the same population/community or do they cover different areas?</a:t>
            </a:r>
            <a:endParaRPr lang="en-N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065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NZ" sz="3600" dirty="0" smtClean="0"/>
              <a:t/>
            </a:r>
            <a:br>
              <a:rPr lang="en-NZ" sz="3600" dirty="0" smtClean="0"/>
            </a:br>
            <a:r>
              <a:rPr lang="en-NZ" sz="36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 is PHC financed:</a:t>
            </a:r>
          </a:p>
          <a:p>
            <a:r>
              <a:rPr lang="en-NZ" sz="3600" dirty="0" smtClean="0"/>
              <a:t>Capitation?</a:t>
            </a:r>
          </a:p>
          <a:p>
            <a:r>
              <a:rPr lang="en-NZ" sz="3600" dirty="0" smtClean="0"/>
              <a:t>Fee for service?</a:t>
            </a:r>
          </a:p>
          <a:p>
            <a:r>
              <a:rPr lang="en-NZ" sz="3600" dirty="0" smtClean="0"/>
              <a:t>Paid for performance?</a:t>
            </a:r>
          </a:p>
          <a:p>
            <a:r>
              <a:rPr lang="en-NZ" sz="3600" dirty="0" smtClean="0"/>
              <a:t>Blended?</a:t>
            </a:r>
          </a:p>
          <a:p>
            <a:r>
              <a:rPr lang="en-NZ" sz="3600" dirty="0" smtClean="0"/>
              <a:t>Insurance?</a:t>
            </a: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3200" dirty="0" smtClean="0">
              <a:solidFill>
                <a:schemeClr val="accent2"/>
              </a:solidFill>
              <a:latin typeface="Candara" pitchFamily="34" charset="0"/>
            </a:endParaRPr>
          </a:p>
          <a:p>
            <a:endParaRPr lang="en-NZ" sz="2000" dirty="0" smtClean="0"/>
          </a:p>
        </p:txBody>
      </p:sp>
    </p:spTree>
    <p:extLst>
      <p:ext uri="{BB962C8B-B14F-4D97-AF65-F5344CB8AC3E}">
        <p14:creationId xmlns:p14="http://schemas.microsoft.com/office/powerpoint/2010/main" val="2843523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E3359-9E6F-4855-92D8-637FA124122B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What</a:t>
            </a:r>
            <a:r>
              <a:rPr lang="en-NZ" sz="1800" baseline="0" dirty="0" smtClean="0">
                <a:solidFill>
                  <a:schemeClr val="accent2"/>
                </a:solidFill>
                <a:latin typeface="Candara" pitchFamily="34" charset="0"/>
              </a:rPr>
              <a:t> is role and scope of family medicine / GP?</a:t>
            </a:r>
            <a:endParaRPr lang="en-NZ" sz="1800" dirty="0" smtClean="0">
              <a:solidFill>
                <a:schemeClr val="accent2"/>
              </a:solidFill>
              <a:latin typeface="Candara" pitchFamily="34" charset="0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NZ" sz="1800" dirty="0" smtClean="0">
                <a:solidFill>
                  <a:schemeClr val="accent2"/>
                </a:solidFill>
                <a:latin typeface="Candara" pitchFamily="34" charset="0"/>
              </a:rPr>
              <a:t>How universal is the coverage and access?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Positive impact on PHC system, enablers</a:t>
            </a:r>
            <a:r>
              <a:rPr lang="en-NZ" sz="18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of care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8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Summarise models of success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8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Is there a relation to PHC development (teaching, education, research)?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8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Other indicators of strength of PHC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NZ" sz="18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71515" indent="-171515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1800" dirty="0">
              <a:solidFill>
                <a:schemeClr val="accent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97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3465C-3F7F-4EB9-8E84-831C4B0222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552AB-FEE5-4ABF-A495-6E40959A8E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37C6D-A31A-4B11-9417-24ACBA6402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1B7F-08B4-4611-BB83-5EB72513DB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89393-6B0B-4D1E-BB9A-C069C4B345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B9819-24C7-4A98-ACDC-E00CCCA312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A1FA-F058-4ACB-9E10-AC7881B6DD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8A536-5680-4AA1-BD93-074951A207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32CBB-242B-47D9-B93A-858A1BC9B8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A960E-C1AA-4EF8-807C-2EA0B90774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BB523-A689-4571-8DDE-74E57B2913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>
              <a:defRPr/>
            </a:pPr>
            <a:fld id="{B685B768-C637-41B6-ABB7-291F7C2993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268760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64" y="2204864"/>
            <a:ext cx="6481763" cy="1612900"/>
          </a:xfrm>
        </p:spPr>
        <p:txBody>
          <a:bodyPr/>
          <a:lstStyle/>
          <a:p>
            <a:pPr algn="l" eaLnBrk="1" hangingPunct="1"/>
            <a:r>
              <a:rPr lang="en-NZ" sz="4000" b="1" dirty="0" smtClean="0">
                <a:solidFill>
                  <a:schemeClr val="accent2"/>
                </a:solidFill>
                <a:latin typeface="Candara" pitchFamily="34" charset="0"/>
              </a:rPr>
              <a:t>WONCA &lt;name of region&gt; Meeting, &lt;location&gt;, &lt;month&gt; &lt;Year&gt;</a:t>
            </a:r>
            <a:endParaRPr lang="en-GB" sz="4000" b="1" i="1" dirty="0" smtClean="0">
              <a:solidFill>
                <a:schemeClr val="accent2"/>
              </a:solidFill>
              <a:latin typeface="Candara" pitchFamily="34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7644" y="4221088"/>
            <a:ext cx="7192150" cy="1439888"/>
          </a:xfrm>
        </p:spPr>
        <p:txBody>
          <a:bodyPr/>
          <a:lstStyle/>
          <a:p>
            <a:pPr algn="r" eaLnBrk="1" hangingPunct="1"/>
            <a:r>
              <a:rPr lang="en-NZ" sz="2400" dirty="0" smtClean="0">
                <a:latin typeface="Candara" pitchFamily="34" charset="0"/>
              </a:rPr>
              <a:t>&lt;Presenter name&gt;</a:t>
            </a:r>
          </a:p>
          <a:p>
            <a:pPr algn="r" eaLnBrk="1" hangingPunct="1"/>
            <a:r>
              <a:rPr lang="en-NZ" sz="2400" dirty="0" smtClean="0">
                <a:latin typeface="Candara" pitchFamily="34" charset="0"/>
              </a:rPr>
              <a:t>&lt;Institution&gt;</a:t>
            </a:r>
          </a:p>
          <a:p>
            <a:pPr algn="r" eaLnBrk="1" hangingPunct="1"/>
            <a:r>
              <a:rPr lang="en-NZ" sz="2400" dirty="0" smtClean="0">
                <a:latin typeface="Candara" pitchFamily="34" charset="0"/>
              </a:rPr>
              <a:t>&lt;City, country&gt;</a:t>
            </a:r>
          </a:p>
          <a:p>
            <a:pPr algn="r" eaLnBrk="1" hangingPunct="1"/>
            <a:endParaRPr lang="en-GB" sz="2400" dirty="0" smtClean="0">
              <a:latin typeface="Candar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620688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&lt;country&gt;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7020272" y="594928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 smtClean="0"/>
              <a:t>Institution logo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8415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268760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1493193" y="499319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What barriers are encountered?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347213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64" y="1628800"/>
            <a:ext cx="6840760" cy="4968552"/>
          </a:xfrm>
        </p:spPr>
        <p:txBody>
          <a:bodyPr/>
          <a:lstStyle/>
          <a:p>
            <a:pPr algn="l" eaLnBrk="1" hangingPunct="1">
              <a:spcBef>
                <a:spcPts val="1200"/>
              </a:spcBef>
              <a:spcAft>
                <a:spcPts val="1200"/>
              </a:spcAft>
            </a:pPr>
            <a:endParaRPr lang="en-GB" sz="24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620688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Lessons for other countries 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63509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178676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i="0" dirty="0" smtClean="0">
                <a:latin typeface="Candara" pitchFamily="34" charset="0"/>
              </a:rPr>
              <a:t>Demographics of &lt;country’s&gt; population</a:t>
            </a:r>
            <a:endParaRPr lang="en-NZ" sz="4000" i="0" dirty="0"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0" y="1867543"/>
            <a:ext cx="7057206" cy="299662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NZ" dirty="0" smtClean="0">
                <a:latin typeface="Candara" panose="020E0502030303020204" pitchFamily="34" charset="0"/>
              </a:rPr>
              <a:t>Population</a:t>
            </a:r>
            <a:endParaRPr lang="en-NZ" sz="2800" dirty="0" smtClean="0">
              <a:latin typeface="Candara" panose="020E0502030303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NZ" dirty="0" smtClean="0">
                <a:latin typeface="Candara" panose="020E0502030303020204" pitchFamily="34" charset="0"/>
              </a:rPr>
              <a:t>Distribution</a:t>
            </a:r>
            <a:endParaRPr lang="en-NZ" sz="2800" dirty="0">
              <a:latin typeface="Candara" panose="020E0502030303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NZ" dirty="0" smtClean="0">
                <a:latin typeface="Candara" panose="020E0502030303020204" pitchFamily="34" charset="0"/>
              </a:rPr>
              <a:t>Ethnicity </a:t>
            </a:r>
          </a:p>
          <a:p>
            <a:pPr algn="l">
              <a:spcBef>
                <a:spcPts val="0"/>
              </a:spcBef>
            </a:pPr>
            <a:r>
              <a:rPr lang="en-NZ" dirty="0" smtClean="0">
                <a:latin typeface="Candara" panose="020E0502030303020204" pitchFamily="34" charset="0"/>
              </a:rPr>
              <a:t>Unemployment rate</a:t>
            </a:r>
          </a:p>
          <a:p>
            <a:pPr algn="l">
              <a:spcBef>
                <a:spcPts val="0"/>
              </a:spcBef>
            </a:pPr>
            <a:r>
              <a:rPr lang="en-NZ" dirty="0" smtClean="0">
                <a:latin typeface="Candara" panose="020E0502030303020204" pitchFamily="34" charset="0"/>
              </a:rPr>
              <a:t>Life expectancy</a:t>
            </a:r>
            <a:endParaRPr lang="en-NZ" sz="2400" dirty="0">
              <a:latin typeface="Candara" panose="020E0502030303020204" pitchFamily="34" charset="0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1619250" y="1532207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TextBox 8"/>
          <p:cNvSpPr txBox="1"/>
          <p:nvPr/>
        </p:nvSpPr>
        <p:spPr>
          <a:xfrm>
            <a:off x="179512" y="60956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020272" y="2420888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 smtClean="0"/>
              <a:t>&lt;Map of country&gt;</a:t>
            </a:r>
            <a:endParaRPr lang="en-NZ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825857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726754" y="2345978"/>
            <a:ext cx="7417246" cy="3819326"/>
          </a:xfrm>
        </p:spPr>
        <p:txBody>
          <a:bodyPr/>
          <a:lstStyle/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400" dirty="0" smtClean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14286" y="497112"/>
            <a:ext cx="69621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Clinical disciplines working in primary care in the community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6537611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340768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616259" y="1651135"/>
            <a:ext cx="6859438" cy="4725144"/>
          </a:xfrm>
        </p:spPr>
        <p:txBody>
          <a:bodyPr/>
          <a:lstStyle/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800" dirty="0" smtClean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3688" y="241216"/>
            <a:ext cx="5902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Training &amp; registration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5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825857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726754" y="2345978"/>
            <a:ext cx="6661670" cy="3819326"/>
          </a:xfrm>
        </p:spPr>
        <p:txBody>
          <a:bodyPr/>
          <a:lstStyle/>
          <a:p>
            <a:pPr lvl="0" algn="l">
              <a:buClr>
                <a:schemeClr val="accent1">
                  <a:lumMod val="50000"/>
                </a:schemeClr>
              </a:buClr>
            </a:pPr>
            <a:r>
              <a:rPr lang="en-NZ" dirty="0" smtClean="0">
                <a:latin typeface="Candara" panose="020E0502030303020204" pitchFamily="34" charset="0"/>
              </a:rPr>
              <a:t>&lt;Medical specialities?&gt;</a:t>
            </a:r>
          </a:p>
          <a:p>
            <a:pPr lvl="0" algn="l">
              <a:buClr>
                <a:schemeClr val="accent1">
                  <a:lumMod val="50000"/>
                </a:schemeClr>
              </a:buClr>
            </a:pPr>
            <a:endParaRPr lang="en-NZ" dirty="0">
              <a:latin typeface="Candara" panose="020E0502030303020204" pitchFamily="34" charset="0"/>
            </a:endParaRPr>
          </a:p>
          <a:p>
            <a:pPr lvl="0" algn="l">
              <a:buClr>
                <a:schemeClr val="accent1">
                  <a:lumMod val="50000"/>
                </a:schemeClr>
              </a:buClr>
            </a:pPr>
            <a:r>
              <a:rPr lang="en-NZ" dirty="0" smtClean="0">
                <a:latin typeface="Candara" panose="020E0502030303020204" pitchFamily="34" charset="0"/>
              </a:rPr>
              <a:t>&lt;Non-medical community providers?&gt;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714286" y="497112"/>
            <a:ext cx="6962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PHC as point of access for health care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11558483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2324901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1565498" y="174411"/>
            <a:ext cx="67687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Relation of primary health care with other community services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5169368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475656" y="1945869"/>
            <a:ext cx="7668344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2420888"/>
            <a:ext cx="7128792" cy="3672408"/>
          </a:xfrm>
        </p:spPr>
        <p:txBody>
          <a:bodyPr/>
          <a:lstStyle/>
          <a:p>
            <a:pPr algn="l" eaLnBrk="1" hangingPunct="1">
              <a:spcBef>
                <a:spcPts val="1200"/>
              </a:spcBef>
              <a:spcAft>
                <a:spcPts val="1200"/>
              </a:spcAft>
            </a:pPr>
            <a:endParaRPr lang="en-GB" sz="2400" dirty="0" smtClean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7645" y="499319"/>
            <a:ext cx="77763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How teams support or impede</a:t>
            </a:r>
          </a:p>
          <a:p>
            <a:r>
              <a:rPr lang="en-NZ" sz="4400" i="0" dirty="0" smtClean="0">
                <a:latin typeface="Candara" pitchFamily="34" charset="0"/>
              </a:rPr>
              <a:t>response to community needs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9976339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672" y="1412776"/>
            <a:ext cx="7524750" cy="0"/>
          </a:xfrm>
          <a:prstGeom prst="line">
            <a:avLst/>
          </a:prstGeom>
          <a:noFill/>
          <a:ln w="31750">
            <a:solidFill>
              <a:srgbClr val="00548F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1907704" y="296415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i="0" dirty="0" smtClean="0">
                <a:latin typeface="Candara" pitchFamily="34" charset="0"/>
              </a:rPr>
              <a:t>How is PHC financed?</a:t>
            </a:r>
            <a:endParaRPr lang="en-NZ" sz="4400" i="0" dirty="0">
              <a:latin typeface="Candara" pitchFamily="34" charset="0"/>
            </a:endParaRPr>
          </a:p>
        </p:txBody>
      </p:sp>
      <p:sp>
        <p:nvSpPr>
          <p:cNvPr id="7" name="Rechthoek 1"/>
          <p:cNvSpPr/>
          <p:nvPr/>
        </p:nvSpPr>
        <p:spPr>
          <a:xfrm>
            <a:off x="1907704" y="1389159"/>
            <a:ext cx="7038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NZ" sz="2400" b="1" i="0" dirty="0" smtClean="0"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i="0" dirty="0">
              <a:latin typeface="Candara" panose="020E05020303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532" y="77457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&lt;Small map of country&gt;</a:t>
            </a:r>
            <a:endParaRPr lang="en-NZ" sz="1200" dirty="0"/>
          </a:p>
        </p:txBody>
      </p:sp>
      <p:sp>
        <p:nvSpPr>
          <p:cNvPr id="2" name="Rectangle 1"/>
          <p:cNvSpPr/>
          <p:nvPr/>
        </p:nvSpPr>
        <p:spPr>
          <a:xfrm>
            <a:off x="1619672" y="2397949"/>
            <a:ext cx="66247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0" dirty="0" smtClean="0"/>
              <a:t>&lt;Fee </a:t>
            </a:r>
            <a:r>
              <a:rPr lang="en-US" i="0" dirty="0"/>
              <a:t>for service</a:t>
            </a:r>
            <a:r>
              <a:rPr lang="en-US" i="0" dirty="0" smtClean="0"/>
              <a:t>? Paid </a:t>
            </a:r>
            <a:r>
              <a:rPr lang="en-US" i="0" dirty="0"/>
              <a:t>for </a:t>
            </a:r>
            <a:r>
              <a:rPr lang="en-US" i="0" dirty="0" smtClean="0"/>
              <a:t>performance? Blended? Insurance?&gt;</a:t>
            </a:r>
            <a:endParaRPr lang="en-US" i="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0"/>
          <p:cNvSpPr>
            <a:spLocks noChangeShapeType="1"/>
          </p:cNvSpPr>
          <p:nvPr/>
        </p:nvSpPr>
        <p:spPr bwMode="auto">
          <a:xfrm>
            <a:off x="1619250" y="1484784"/>
            <a:ext cx="752475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1616259" y="1651135"/>
            <a:ext cx="6859438" cy="4725144"/>
          </a:xfrm>
        </p:spPr>
        <p:txBody>
          <a:bodyPr/>
          <a:lstStyle/>
          <a:p>
            <a:pPr marL="173038" lvl="0" indent="-173038" algn="l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NZ" sz="2800" dirty="0" smtClean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3688" y="241216"/>
            <a:ext cx="5902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b="1" i="0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Strengths of PHC in &lt;country&gt;?</a:t>
            </a:r>
            <a:endParaRPr lang="en-NZ" i="0" kern="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26819"/>
            <a:ext cx="1012024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2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16737</TotalTime>
  <Words>546</Words>
  <Application>Microsoft Office PowerPoint</Application>
  <PresentationFormat>On-screen Show (4:3)</PresentationFormat>
  <Paragraphs>86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Candara</vt:lpstr>
      <vt:lpstr>Humanst521 Lt BT</vt:lpstr>
      <vt:lpstr>Default Design</vt:lpstr>
      <vt:lpstr>WONCA &lt;name of region&gt; Meeting, &lt;location&gt;, &lt;month&gt; &lt;Year&gt;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Goodyear-Smith</dc:creator>
  <cp:lastModifiedBy>Felicity Goodyear-Smith</cp:lastModifiedBy>
  <cp:revision>1136</cp:revision>
  <dcterms:created xsi:type="dcterms:W3CDTF">2009-08-25T10:06:15Z</dcterms:created>
  <dcterms:modified xsi:type="dcterms:W3CDTF">2019-07-29T23:21:51Z</dcterms:modified>
</cp:coreProperties>
</file>